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61" r:id="rId2"/>
    <p:sldId id="297" r:id="rId3"/>
    <p:sldId id="300" r:id="rId4"/>
    <p:sldId id="301" r:id="rId5"/>
    <p:sldId id="302" r:id="rId6"/>
    <p:sldId id="262" r:id="rId7"/>
    <p:sldId id="294" r:id="rId8"/>
    <p:sldId id="295" r:id="rId9"/>
    <p:sldId id="296" r:id="rId10"/>
    <p:sldId id="275" r:id="rId11"/>
    <p:sldId id="278" r:id="rId12"/>
    <p:sldId id="277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9" r:id="rId24"/>
    <p:sldId id="280" r:id="rId25"/>
    <p:sldId id="281" r:id="rId26"/>
    <p:sldId id="282" r:id="rId27"/>
    <p:sldId id="293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23" autoAdjust="0"/>
    <p:restoredTop sz="94660"/>
  </p:normalViewPr>
  <p:slideViewPr>
    <p:cSldViewPr snapToGrid="0">
      <p:cViewPr varScale="1">
        <p:scale>
          <a:sx n="60" d="100"/>
          <a:sy n="60" d="100"/>
        </p:scale>
        <p:origin x="200" y="10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A760-E24F-6F4B-B487-EEE60E77D4D6}" type="datetimeFigureOut">
              <a:rPr lang="en-US" smtClean="0"/>
              <a:t>8/29/17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3D041-0906-4541-86F3-24913B7E6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B80238-D3C0-B649-A03B-7EE3B1CBB970}" type="slidenum">
              <a:rPr lang="en-US">
                <a:latin typeface="Arial" pitchFamily="-107" charset="0"/>
                <a:ea typeface="Arial" pitchFamily="-107" charset="0"/>
                <a:cs typeface="Arial" pitchFamily="-107" charset="0"/>
              </a:rPr>
              <a:pPr/>
              <a:t>31</a:t>
            </a:fld>
            <a:endParaRPr lang="en-US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685800"/>
            <a:ext cx="4603750" cy="25908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733488"/>
            <a:ext cx="5486400" cy="5106025"/>
          </a:xfrm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When adequate data is available, both techniques should yield similar results.  </a:t>
            </a:r>
          </a:p>
          <a:p>
            <a:pPr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Often choice of technique depends on: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Techniques used by investors.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Available data.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Use of report and detail of analysis required.</a:t>
            </a:r>
          </a:p>
          <a:p>
            <a:pPr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Application of Income Approach to Various Property Types: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Office Buildings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Requires more sophisticated lease and income projection analysis.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Terms:  medium/long-term leases.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Type:  Gross or net leases, often gross leases have expense pass-throughs.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Rental Rate Increases:  Often tied to CPI or have some other provision for rate increases.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Investors:  Purchase existing leases.</a:t>
            </a:r>
          </a:p>
          <a:p>
            <a:pPr lvl="1"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Retail Shopping Centers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Requires more sophisticated lease and income projection analysis.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Terms:  Major tenants = long-term leases.  Local tenants = short/medium term leases.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Type:  Percentage leases (landlord receives a portion of tenant’s retail sales volume; amount over minimum rent = overage rent).  CAM charges (common area maintenance = expenses for common areas of mall passed through to tenant, proportionally).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Rental Rate Increases:  Tied to CPI.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Investors:  Purchase existing leases.  Most sophisticated types of analyses.</a:t>
            </a:r>
          </a:p>
          <a:p>
            <a:pPr lvl="1"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Multifamily Residential Properties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Does not require sophisticated lease analyses.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Terms:  Short-term (1-year or less).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Lease Types:  Gross leases w/ no pass-throughs.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Rental Rate Increases:  None over life of lease, but can occur at lease renewal.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Investors:  Care is paid to operating expenses.</a:t>
            </a:r>
          </a:p>
          <a:p>
            <a:pPr lvl="1"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Industrial Properties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Special-use industrial plants are typically owner-occupied.  Warehouse space is typically rented medium/long-term, can be similar to office properties.  Mini-warehouse facilities operate similar to apartments.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Hotels and Motels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Properties not typically leased.  Income of hotel depends on management of hotel.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Development Projects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DCF analysis used to project income and expenses over the development period and can be done on monthly or quarterly basis. 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en-US" sz="1000" u="sng">
                <a:latin typeface="Arial" pitchFamily="-107" charset="0"/>
                <a:ea typeface="Arial" pitchFamily="-107" charset="0"/>
                <a:cs typeface="Arial" pitchFamily="-107" charset="0"/>
              </a:rPr>
              <a:t>Special-Use Properties</a:t>
            </a:r>
            <a:r>
              <a:rPr lang="en-US" sz="1000">
                <a:latin typeface="Arial" pitchFamily="-107" charset="0"/>
                <a:ea typeface="Arial" pitchFamily="-107" charset="0"/>
                <a:cs typeface="Arial" pitchFamily="-107" charset="0"/>
              </a:rPr>
              <a:t>:  Unique patterns of income and expenses and valuation may include nonrealty interests.</a:t>
            </a:r>
          </a:p>
          <a:p>
            <a:pPr eaLnBrk="1" hangingPunct="1">
              <a:lnSpc>
                <a:spcPct val="90000"/>
              </a:lnSpc>
            </a:pPr>
            <a:endParaRPr lang="en-US" sz="1000"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984250" y="-4763"/>
            <a:ext cx="1063625" cy="2782888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23" name="Freeform 7"/>
          <p:cNvSpPr/>
          <p:nvPr/>
        </p:nvSpPr>
        <p:spPr bwMode="auto">
          <a:xfrm>
            <a:off x="546100" y="-4763"/>
            <a:ext cx="1035050" cy="2673350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24" name="Freeform 9"/>
          <p:cNvSpPr/>
          <p:nvPr/>
        </p:nvSpPr>
        <p:spPr bwMode="auto">
          <a:xfrm>
            <a:off x="546100" y="2582862"/>
            <a:ext cx="2693987" cy="4275138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25" name="Freeform 10"/>
          <p:cNvSpPr/>
          <p:nvPr/>
        </p:nvSpPr>
        <p:spPr bwMode="auto">
          <a:xfrm>
            <a:off x="989012" y="2692400"/>
            <a:ext cx="3332162" cy="4165600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26" name="Freeform 11"/>
          <p:cNvSpPr/>
          <p:nvPr/>
        </p:nvSpPr>
        <p:spPr bwMode="auto">
          <a:xfrm>
            <a:off x="984250" y="2687637"/>
            <a:ext cx="4576762" cy="4170363"/>
          </a:xfrm>
          <a:custGeom>
            <a:avLst/>
            <a:gdLst/>
            <a:ahLst/>
            <a:cxnLst/>
            <a:rect l="0" t="0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27" name="Freeform 12"/>
          <p:cNvSpPr/>
          <p:nvPr/>
        </p:nvSpPr>
        <p:spPr bwMode="auto">
          <a:xfrm>
            <a:off x="546100" y="2578100"/>
            <a:ext cx="3584575" cy="427990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 b="0">
                <a:solidFill>
                  <a:srgbClr val="002D62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rgbClr val="C5960C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" y="6006578"/>
            <a:ext cx="2961204" cy="8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7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1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5087"/>
            <a:ext cx="10018713" cy="103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0" y="125868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5" y="125869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96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14294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14379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01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9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7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42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75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6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4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53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rgbClr val="002D62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04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95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92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73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457200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9" name="Freeform 7"/>
          <p:cNvSpPr/>
          <p:nvPr/>
        </p:nvSpPr>
        <p:spPr bwMode="auto">
          <a:xfrm>
            <a:off x="150812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10" name="Freeform 8"/>
          <p:cNvSpPr/>
          <p:nvPr/>
        </p:nvSpPr>
        <p:spPr bwMode="auto">
          <a:xfrm>
            <a:off x="150812" y="5238750"/>
            <a:ext cx="1228725" cy="1619250"/>
          </a:xfrm>
          <a:custGeom>
            <a:avLst/>
            <a:gdLst/>
            <a:ahLst/>
            <a:cxnLst/>
            <a:rect l="0" t="0" r="r" b="b"/>
            <a:pathLst>
              <a:path w="774" h="1020">
                <a:moveTo>
                  <a:pt x="0" y="0"/>
                </a:moveTo>
                <a:lnTo>
                  <a:pt x="740" y="1020"/>
                </a:lnTo>
                <a:lnTo>
                  <a:pt x="774" y="1020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11" name="Freeform 9"/>
          <p:cNvSpPr/>
          <p:nvPr/>
        </p:nvSpPr>
        <p:spPr bwMode="auto">
          <a:xfrm>
            <a:off x="457200" y="5291138"/>
            <a:ext cx="1495425" cy="1566863"/>
          </a:xfrm>
          <a:custGeom>
            <a:avLst/>
            <a:gdLst/>
            <a:ahLst/>
            <a:cxnLst/>
            <a:rect l="0" t="0" r="r" b="b"/>
            <a:pathLst>
              <a:path w="942" h="987">
                <a:moveTo>
                  <a:pt x="0" y="0"/>
                </a:moveTo>
                <a:lnTo>
                  <a:pt x="909" y="987"/>
                </a:lnTo>
                <a:lnTo>
                  <a:pt x="942" y="987"/>
                </a:lnTo>
                <a:lnTo>
                  <a:pt x="0" y="0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12" name="Freeform 10"/>
          <p:cNvSpPr/>
          <p:nvPr/>
        </p:nvSpPr>
        <p:spPr bwMode="auto">
          <a:xfrm>
            <a:off x="457200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13" name="Freeform 11"/>
          <p:cNvSpPr/>
          <p:nvPr/>
        </p:nvSpPr>
        <p:spPr bwMode="auto">
          <a:xfrm>
            <a:off x="150812" y="5238750"/>
            <a:ext cx="1695450" cy="1619250"/>
          </a:xfrm>
          <a:custGeom>
            <a:avLst/>
            <a:gdLst/>
            <a:ahLst/>
            <a:cxnLst/>
            <a:rect l="0" t="0" r="r" b="b"/>
            <a:pathLst>
              <a:path w="1068" h="1020">
                <a:moveTo>
                  <a:pt x="1068" y="1020"/>
                </a:moveTo>
                <a:lnTo>
                  <a:pt x="184" y="60"/>
                </a:lnTo>
                <a:lnTo>
                  <a:pt x="154" y="27"/>
                </a:lnTo>
                <a:lnTo>
                  <a:pt x="157" y="27"/>
                </a:lnTo>
                <a:lnTo>
                  <a:pt x="157" y="24"/>
                </a:lnTo>
                <a:lnTo>
                  <a:pt x="154" y="24"/>
                </a:lnTo>
                <a:lnTo>
                  <a:pt x="0" y="0"/>
                </a:lnTo>
                <a:lnTo>
                  <a:pt x="0" y="0"/>
                </a:lnTo>
                <a:lnTo>
                  <a:pt x="774" y="1020"/>
                </a:lnTo>
                <a:lnTo>
                  <a:pt x="1068" y="1020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0" y="-8902"/>
            <a:ext cx="10018713" cy="11370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1271647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51409" y="6480846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8/29/17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1032" y="6480846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0609" y="648084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" y="6210639"/>
            <a:ext cx="784122" cy="6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8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rgbClr val="002D62"/>
          </a:solidFill>
          <a:effectLst/>
          <a:latin typeface="Calibri" panose="020F05020202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2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Ø"/>
        <a:defRPr sz="20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q"/>
        <a:defRPr sz="18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6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7123" y="808616"/>
            <a:ext cx="9711264" cy="2595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REE4204 – Real Estate Finance</a:t>
            </a:r>
            <a:endParaRPr lang="en-US" sz="48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021898"/>
            <a:ext cx="9753600" cy="11446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Investment Analysis and Metrics</a:t>
            </a:r>
            <a:endParaRPr lang="en-US" sz="3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7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924" y="614195"/>
            <a:ext cx="6825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Commercial Real Estate Investments</a:t>
            </a:r>
            <a:endParaRPr lang="en-US" sz="2400" b="1" cap="all" dirty="0">
              <a:latin typeface="Times New Roman"/>
              <a:cs typeface="Times New Roman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326177" y="1271647"/>
            <a:ext cx="8308749" cy="312420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Types of investors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Motivations</a:t>
            </a:r>
          </a:p>
          <a:p>
            <a:pPr lvl="1"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Return: income component (renter income; low risk; near future; bond ) + capital appreciation (far future; equities; risky</a:t>
            </a:r>
            <a:r>
              <a:rPr lang="en-US" smtClean="0">
                <a:latin typeface="Times New Roman"/>
                <a:cs typeface="Times New Roman"/>
              </a:rPr>
              <a:t>; flipper)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Strategies </a:t>
            </a:r>
            <a:r>
              <a:rPr lang="mr-IN" dirty="0" smtClean="0">
                <a:latin typeface="Times New Roman"/>
                <a:cs typeface="Times New Roman"/>
              </a:rPr>
              <a:t>–</a:t>
            </a:r>
            <a:r>
              <a:rPr lang="en-US" dirty="0" smtClean="0">
                <a:latin typeface="Times New Roman"/>
                <a:cs typeface="Times New Roman"/>
              </a:rPr>
              <a:t> Core Properties (pension funds)</a:t>
            </a:r>
            <a:endParaRPr lang="en-US" dirty="0" smtClean="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5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924" y="614195"/>
            <a:ext cx="426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Investment Strategies</a:t>
            </a:r>
            <a:endParaRPr lang="en-US" sz="2400" b="1" cap="all" dirty="0">
              <a:latin typeface="Times New Roman"/>
              <a:cs typeface="Times New Roman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326177" y="1271647"/>
            <a:ext cx="8308749" cy="439960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Core properties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Core properties with value added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Property sector investment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Contrarian investing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Market timing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Growth investing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Value investing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42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924" y="614195"/>
            <a:ext cx="426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Investment Strategies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326177" y="1271647"/>
            <a:ext cx="8308749" cy="41732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Arbitrage investing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Opportunistic or turnaround investing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Trophy investing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Development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Land investment (active vs. passive)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42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9553" y="1351890"/>
            <a:ext cx="7726724" cy="35395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/>
                <a:cs typeface="Times New Roman"/>
              </a:rPr>
              <a:t>Investor sentiment, herding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/>
                <a:cs typeface="Times New Roman"/>
              </a:rPr>
              <a:t>Why?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/>
                <a:cs typeface="Times New Roman"/>
              </a:rPr>
              <a:t>Impact on asset pricing and investor behavior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5411" y="607804"/>
            <a:ext cx="4913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Real Estate and Sentiment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325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924" y="614195"/>
            <a:ext cx="5842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Purpose of investment analysis</a:t>
            </a:r>
            <a:endParaRPr lang="en-US" sz="2400" b="1" cap="all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747" y="1296797"/>
            <a:ext cx="9150616" cy="389660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Real estate value definitions</a:t>
            </a:r>
          </a:p>
          <a:p>
            <a:pPr lvl="1"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Investment value</a:t>
            </a:r>
          </a:p>
          <a:p>
            <a:pPr lvl="1">
              <a:lnSpc>
                <a:spcPct val="200000"/>
              </a:lnSpc>
            </a:pPr>
            <a:r>
              <a:rPr lang="en-US" dirty="0" smtClean="0">
                <a:latin typeface="Times New Roman"/>
                <a:cs typeface="Times New Roman"/>
              </a:rPr>
              <a:t>Market value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/>
                <a:cs typeface="Times New Roman"/>
              </a:rPr>
              <a:t>Steps</a:t>
            </a:r>
          </a:p>
        </p:txBody>
      </p:sp>
    </p:spTree>
    <p:extLst>
      <p:ext uri="{BB962C8B-B14F-4D97-AF65-F5344CB8AC3E}">
        <p14:creationId xmlns:p14="http://schemas.microsoft.com/office/powerpoint/2010/main" val="207487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338" y="1259073"/>
            <a:ext cx="8009009" cy="42109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NPV = sum of </a:t>
            </a:r>
            <a:r>
              <a:rPr lang="en-US" dirty="0" err="1" smtClean="0">
                <a:latin typeface="Times New Roman"/>
                <a:cs typeface="Times New Roman"/>
              </a:rPr>
              <a:t>PVs</a:t>
            </a:r>
            <a:r>
              <a:rPr lang="en-US" dirty="0" smtClean="0">
                <a:latin typeface="Times New Roman"/>
                <a:cs typeface="Times New Roman"/>
              </a:rPr>
              <a:t> of future </a:t>
            </a:r>
            <a:r>
              <a:rPr lang="en-US" dirty="0" err="1" smtClean="0">
                <a:latin typeface="Times New Roman"/>
                <a:cs typeface="Times New Roman"/>
              </a:rPr>
              <a:t>CFs</a:t>
            </a:r>
            <a:r>
              <a:rPr lang="en-US" dirty="0" smtClean="0">
                <a:latin typeface="Times New Roman"/>
                <a:cs typeface="Times New Roman"/>
              </a:rPr>
              <a:t>, less initial investment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Measure of value added (cash inflows – cash outflows)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Disadvantages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NPV with calculator and Excel (!)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9366" y="313578"/>
            <a:ext cx="4570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Investment Metrics: NPV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534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3895" y="1208773"/>
            <a:ext cx="8398802" cy="45002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IRR = discount rate if NPV is zero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Compare to minimum required return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IRR with calculator and Excel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Disadvantages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3977" y="326406"/>
            <a:ext cx="4519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Investment Metrics: IRR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53927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8456" y="1271647"/>
            <a:ext cx="9214567" cy="425708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How long does it take to recover the initial investment? (= measure of how long it takes for an investment to “pay for itself”</a:t>
            </a:r>
            <a:r>
              <a:rPr lang="en-US" dirty="0" smtClean="0">
                <a:latin typeface="Times New Roman"/>
                <a:cs typeface="Times New Roman"/>
              </a:rPr>
              <a:t>)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Compare initial costs and cash flows =&gt; determine period until cost=CF (fractional)</a:t>
            </a: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/>
                <a:cs typeface="Times New Roman"/>
              </a:rPr>
              <a:t>Assuming a pre-specified period, take on an investment that is less than this period. 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Disadvantages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indent="-4763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41941" y="338981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Investment metrics: Payback 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933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7" y="1259072"/>
            <a:ext cx="10018713" cy="430839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Forecasting and forecasting risk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Collect data and conduct research to make assumptions about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Macro-economic variables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Property market variables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Consumer preferences</a:t>
            </a:r>
          </a:p>
          <a:p>
            <a:pPr marL="285750" lvl="1">
              <a:lnSpc>
                <a:spcPct val="15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/>
                <a:cs typeface="Times New Roman"/>
              </a:rPr>
              <a:t>Sources</a:t>
            </a:r>
            <a:r>
              <a:rPr lang="en-US" sz="2400" dirty="0" smtClean="0">
                <a:latin typeface="Times New Roman"/>
                <a:cs typeface="Times New Roman"/>
              </a:rPr>
              <a:t>?</a:t>
            </a:r>
          </a:p>
          <a:p>
            <a:pPr marL="285750" lvl="1">
              <a:lnSpc>
                <a:spcPct val="150000"/>
              </a:lnSpc>
              <a:buSzPct val="145000"/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/>
                <a:cs typeface="Times New Roman"/>
              </a:rPr>
              <a:t>Garbage in-Garbage out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34300" y="531649"/>
            <a:ext cx="6629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Assumptions of Investment analysis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5282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Periodic Operating Income </a:t>
            </a:r>
          </a:p>
          <a:p>
            <a:pPr marL="0" indent="0" algn="ctr"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(financing and taxes not considered)</a:t>
            </a:r>
            <a:endParaRPr lang="en-US" sz="4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91818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7269" y="1221348"/>
            <a:ext cx="9379568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Information about property operations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Ignore: financing and taxes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Basis of valuing income-producing properties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57082" y="556798"/>
            <a:ext cx="4106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Net operating Income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5282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604" y="1271647"/>
            <a:ext cx="9189419" cy="406008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Market rent = price to be paid under current market conditions</a:t>
            </a:r>
          </a:p>
          <a:p>
            <a:pPr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Depends on factors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National economy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Economic base of local economy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Demand for space</a:t>
            </a:r>
          </a:p>
          <a:p>
            <a:pPr lvl="1">
              <a:spcAft>
                <a:spcPts val="12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Supply of competitive space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0613" y="403626"/>
            <a:ext cx="2803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Rental income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5543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271647"/>
            <a:ext cx="9151697" cy="4236130"/>
          </a:xfrm>
        </p:spPr>
        <p:txBody>
          <a:bodyPr/>
          <a:lstStyle/>
          <a:p>
            <a:pPr>
              <a:lnSpc>
                <a:spcPct val="200000"/>
              </a:lnSpc>
              <a:spcAft>
                <a:spcPts val="1200"/>
              </a:spcAft>
            </a:pPr>
            <a:r>
              <a:rPr lang="en-US" dirty="0">
                <a:latin typeface="Times New Roman"/>
                <a:cs typeface="Times New Roman"/>
              </a:rPr>
              <a:t>Likely to change over building lifecycle</a:t>
            </a:r>
          </a:p>
          <a:p>
            <a:pPr>
              <a:lnSpc>
                <a:spcPct val="200000"/>
              </a:lnSpc>
              <a:spcAft>
                <a:spcPts val="1200"/>
              </a:spcAft>
            </a:pPr>
            <a:r>
              <a:rPr lang="en-US" dirty="0">
                <a:latin typeface="Times New Roman"/>
                <a:cs typeface="Times New Roman"/>
              </a:rPr>
              <a:t>Assess changes to rental rates in the future in market analysis</a:t>
            </a:r>
            <a:r>
              <a:rPr lang="en-US" dirty="0" smtClean="0">
                <a:latin typeface="Times New Roman"/>
                <a:cs typeface="Times New Roman"/>
              </a:rPr>
              <a:t>!</a:t>
            </a:r>
          </a:p>
          <a:p>
            <a:pPr>
              <a:lnSpc>
                <a:spcPct val="20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Rental income based on market rents and/or existing leases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3029" y="338981"/>
            <a:ext cx="2803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Rental income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926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3287" y="1246496"/>
            <a:ext cx="8451687" cy="429900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Minimum/base rent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Changes to rent in future:</a:t>
            </a:r>
          </a:p>
          <a:p>
            <a:pPr lvl="1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Flat rents</a:t>
            </a:r>
          </a:p>
          <a:p>
            <a:pPr lvl="1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Step up rents</a:t>
            </a:r>
          </a:p>
          <a:p>
            <a:pPr lvl="1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Indexed rents</a:t>
            </a:r>
          </a:p>
          <a:p>
            <a:pPr lvl="1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Revenue/sales performance rents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0935" y="326406"/>
            <a:ext cx="4365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Types of rental income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147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616" y="1259072"/>
            <a:ext cx="7304869" cy="43241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Other income: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Signs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Vending machines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Parking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Concierge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1286" y="313831"/>
            <a:ext cx="2672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Other income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643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2503" y="1171049"/>
            <a:ext cx="8109601" cy="475169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Covered by property owner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Management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Property tax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Insurance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Utilities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Maintenance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Cleaning</a:t>
            </a:r>
          </a:p>
          <a:p>
            <a:pPr lvl="1"/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1740" y="338981"/>
            <a:ext cx="3693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Operating expenses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1242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8452" y="1259072"/>
            <a:ext cx="9128090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Structure leases to recover operating expenses (OPEX)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Market conditions at time of lease signing crucial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86470" y="377717"/>
            <a:ext cx="3716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Expense recoveries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7078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6469" y="1271647"/>
            <a:ext cx="7920992" cy="416068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/>
                <a:cs typeface="Times New Roman"/>
              </a:rPr>
              <a:t>Variations of rent &amp; expenses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Gross (full service) lease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Modified (full service) lease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Times New Roman"/>
                <a:cs typeface="Times New Roman"/>
              </a:rPr>
              <a:t>Operating expense recovery lease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99042" y="326406"/>
            <a:ext cx="3716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Expense recoveries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8233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5586" y="1271647"/>
            <a:ext cx="9277437" cy="408523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Large tenants usually pay </a:t>
            </a:r>
            <a:r>
              <a:rPr lang="en-US" dirty="0" err="1" smtClean="0">
                <a:latin typeface="Times New Roman"/>
                <a:cs typeface="Times New Roman"/>
              </a:rPr>
              <a:t>opex</a:t>
            </a:r>
            <a:r>
              <a:rPr lang="en-US" dirty="0" smtClean="0">
                <a:latin typeface="Times New Roman"/>
                <a:cs typeface="Times New Roman"/>
              </a:rPr>
              <a:t> directly; owner provides less/no services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Single net lease (</a:t>
            </a:r>
            <a:r>
              <a:rPr lang="en-US" sz="2400" dirty="0" err="1" smtClean="0">
                <a:latin typeface="Times New Roman"/>
                <a:cs typeface="Times New Roman"/>
              </a:rPr>
              <a:t>Opex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Double net (net net) lease (</a:t>
            </a:r>
            <a:r>
              <a:rPr lang="en-US" sz="2400" dirty="0" err="1" smtClean="0">
                <a:latin typeface="Times New Roman"/>
                <a:cs typeface="Times New Roman"/>
              </a:rPr>
              <a:t>Opex</a:t>
            </a:r>
            <a:r>
              <a:rPr lang="en-US" sz="2400" dirty="0" smtClean="0">
                <a:latin typeface="Times New Roman"/>
                <a:cs typeface="Times New Roman"/>
              </a:rPr>
              <a:t> + non-</a:t>
            </a:r>
            <a:r>
              <a:rPr lang="en-US" sz="2400" dirty="0" err="1" smtClean="0">
                <a:latin typeface="Times New Roman"/>
                <a:cs typeface="Times New Roman"/>
              </a:rPr>
              <a:t>opex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Triple net (net net net) lease (</a:t>
            </a:r>
            <a:r>
              <a:rPr lang="en-US" sz="2400" dirty="0" err="1" smtClean="0">
                <a:latin typeface="Times New Roman"/>
                <a:cs typeface="Times New Roman"/>
              </a:rPr>
              <a:t>Opex</a:t>
            </a:r>
            <a:r>
              <a:rPr lang="en-US" sz="2400" dirty="0" smtClean="0">
                <a:latin typeface="Times New Roman"/>
                <a:cs typeface="Times New Roman"/>
              </a:rPr>
              <a:t> + non-</a:t>
            </a:r>
            <a:r>
              <a:rPr lang="en-US" sz="2400" dirty="0" err="1" smtClean="0">
                <a:latin typeface="Times New Roman"/>
                <a:cs typeface="Times New Roman"/>
              </a:rPr>
              <a:t>opex</a:t>
            </a:r>
            <a:r>
              <a:rPr lang="en-US" sz="2400" dirty="0" smtClean="0">
                <a:latin typeface="Times New Roman"/>
                <a:cs typeface="Times New Roman"/>
              </a:rPr>
              <a:t>+ capital outlays)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CAM 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8080" y="313832"/>
            <a:ext cx="206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Net leases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303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604" y="1271647"/>
            <a:ext cx="9189419" cy="4311579"/>
          </a:xfrm>
        </p:spPr>
        <p:txBody>
          <a:bodyPr>
            <a:normAutofit lnSpcReduction="10000"/>
          </a:bodyPr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Project vacancy rates for future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Natural vacancy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Assess additional vacancy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For existing buildings</a:t>
            </a:r>
          </a:p>
          <a:p>
            <a:pPr lvl="1">
              <a:lnSpc>
                <a:spcPct val="140000"/>
              </a:lnSpc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For new buildings</a:t>
            </a:r>
          </a:p>
          <a:p>
            <a:pPr marL="395288" lvl="1" indent="-395288">
              <a:lnSpc>
                <a:spcPct val="140000"/>
              </a:lnSpc>
              <a:spcAft>
                <a:spcPts val="1200"/>
              </a:spcAft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Collection losses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74996" y="338981"/>
            <a:ext cx="885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V&amp;C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91796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3604" y="1271647"/>
            <a:ext cx="9189419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Capital outlays for major non-recurring items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Tenant improvements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Usually capitalized, e.g. over lease term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1362" y="339234"/>
            <a:ext cx="1244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Capex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9352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Sales reversion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/>
                <a:cs typeface="Times New Roman"/>
              </a:rPr>
              <a:t>(financing and taxes not considered)</a:t>
            </a:r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62146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195" y="1271647"/>
            <a:ext cx="9088828" cy="4764273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Estimate sales price at end of holding period</a:t>
            </a:r>
          </a:p>
          <a:p>
            <a:pPr lvl="1">
              <a:lnSpc>
                <a:spcPct val="14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Use projected increase in sales price (e.g. same percentage increase as NOI over the holding period)</a:t>
            </a:r>
          </a:p>
          <a:p>
            <a:pPr lvl="1">
              <a:lnSpc>
                <a:spcPct val="14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Problem: </a:t>
            </a:r>
          </a:p>
          <a:p>
            <a:pPr lvl="2">
              <a:lnSpc>
                <a:spcPct val="14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Assumed sales price which may not be financially feasible after analysis</a:t>
            </a:r>
          </a:p>
          <a:p>
            <a:pPr lvl="2">
              <a:lnSpc>
                <a:spcPct val="14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How well do past prices predict future ones?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69035" y="351303"/>
            <a:ext cx="329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Equity reversion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4143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39091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Use cap rate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Value = NOI/cap rate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Use NOI of year after holding period end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Use going in cap as starting point and add premium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Why? When doesn’t it make sense?</a:t>
            </a:r>
          </a:p>
          <a:p>
            <a:pPr marL="395288" lvl="1" indent="-333375">
              <a:spcAft>
                <a:spcPts val="600"/>
              </a:spcAft>
              <a:buFont typeface="Arial"/>
              <a:buChar char="•"/>
            </a:pPr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74059" y="326406"/>
            <a:ext cx="329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Equity reversion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4916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899" y="1271647"/>
            <a:ext cx="9139124" cy="3124201"/>
          </a:xfrm>
        </p:spPr>
        <p:txBody>
          <a:bodyPr>
            <a:normAutofit/>
          </a:bodyPr>
          <a:lstStyle/>
          <a:p>
            <a:pPr marL="395288" lvl="1" indent="-333375">
              <a:lnSpc>
                <a:spcPct val="140000"/>
              </a:lnSpc>
              <a:buFont typeface="Arial"/>
              <a:buChar char="•"/>
            </a:pPr>
            <a:r>
              <a:rPr lang="en-US" sz="3200" dirty="0" smtClean="0">
                <a:latin typeface="Times New Roman"/>
                <a:cs typeface="Times New Roman"/>
              </a:rPr>
              <a:t>Sales price – selling expenses = Net sales price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04046" y="326406"/>
            <a:ext cx="329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Equity reversion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84034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latin typeface="Times New Roman"/>
                <a:cs typeface="Times New Roman"/>
              </a:rPr>
              <a:t>Investment analysis and real estate appraisal</a:t>
            </a:r>
            <a:endParaRPr lang="en-US" sz="4000" dirty="0">
              <a:latin typeface="Times New Roman"/>
              <a:cs typeface="Times New Roman"/>
            </a:endParaRPr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94048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06206" y="1447800"/>
            <a:ext cx="10080970" cy="457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Aft>
                <a:spcPts val="24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The income capitalization approach is based on the premise that a property’s income can be capitalized for a current value.  There are multiple ways to do this approach. 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 </a:t>
            </a:r>
          </a:p>
          <a:p>
            <a:pPr eaLnBrk="1" hangingPunct="1">
              <a:spcAft>
                <a:spcPts val="24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The concept of anticipation is fundamental here as we are basing a value on future benefits of a piece of property.</a:t>
            </a:r>
          </a:p>
          <a:p>
            <a:pPr eaLnBrk="1" hangingPunct="1">
              <a:spcAft>
                <a:spcPts val="2400"/>
              </a:spcAft>
              <a:buFont typeface="Wingdings" pitchFamily="-107" charset="2"/>
              <a:buNone/>
            </a:pP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2099" y="326406"/>
            <a:ext cx="3287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Income approach</a:t>
            </a:r>
          </a:p>
        </p:txBody>
      </p:sp>
    </p:spTree>
    <p:extLst>
      <p:ext uri="{BB962C8B-B14F-4D97-AF65-F5344CB8AC3E}">
        <p14:creationId xmlns:p14="http://schemas.microsoft.com/office/powerpoint/2010/main" val="1864286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734" y="1271647"/>
            <a:ext cx="9252289" cy="43996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/>
                <a:cs typeface="Times New Roman"/>
              </a:rPr>
              <a:t>Assume typical investor in property type 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/>
                <a:cs typeface="Times New Roman"/>
              </a:rPr>
              <a:t>Holding period?</a:t>
            </a: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Discount rates?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US" sz="24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Build-up method</a:t>
            </a:r>
          </a:p>
          <a:p>
            <a:pPr lvl="1">
              <a:lnSpc>
                <a:spcPct val="150000"/>
              </a:lnSpc>
              <a:spcAft>
                <a:spcPts val="120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Y=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R</a:t>
            </a:r>
            <a:r>
              <a:rPr lang="en-US" sz="2400" baseline="-250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lang="en-US" sz="2400" baseline="-2500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400" smtClean="0">
                <a:solidFill>
                  <a:srgbClr val="000000"/>
                </a:solidFill>
                <a:latin typeface="Times New Roman"/>
                <a:cs typeface="Times New Roman"/>
              </a:rPr>
              <a:t>+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risk </a:t>
            </a:r>
            <a:r>
              <a:rPr lang="en-US" sz="2400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premia</a:t>
            </a:r>
            <a:endParaRPr lang="en-US" sz="2400" dirty="0" smtClean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45438" y="326406"/>
            <a:ext cx="3967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The typical investor</a:t>
            </a:r>
          </a:p>
        </p:txBody>
      </p:sp>
    </p:spTree>
    <p:extLst>
      <p:ext uri="{BB962C8B-B14F-4D97-AF65-F5344CB8AC3E}">
        <p14:creationId xmlns:p14="http://schemas.microsoft.com/office/powerpoint/2010/main" val="784761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899" y="1271647"/>
            <a:ext cx="9139124" cy="4223555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Yields on alternative investments</a:t>
            </a:r>
          </a:p>
          <a:p>
            <a:pPr lvl="1">
              <a:spcAft>
                <a:spcPts val="18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Which other financial assets can real estate be compared to?</a:t>
            </a:r>
          </a:p>
          <a:p>
            <a:pPr marL="395288" lvl="1" indent="-395288">
              <a:spcAft>
                <a:spcPts val="1800"/>
              </a:spcAft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Comparable property information</a:t>
            </a:r>
          </a:p>
          <a:p>
            <a:pPr marL="801688" lvl="4" indent="-346075">
              <a:spcAft>
                <a:spcPts val="1800"/>
              </a:spcAft>
              <a:buFont typeface="Lucida Grande"/>
              <a:buChar char="-"/>
            </a:pPr>
            <a:r>
              <a:rPr lang="en-US" sz="2400" dirty="0" smtClean="0">
                <a:latin typeface="Times New Roman"/>
                <a:cs typeface="Times New Roman"/>
              </a:rPr>
              <a:t>Data problem!</a:t>
            </a:r>
          </a:p>
          <a:p>
            <a:pPr marL="344488" lvl="4" indent="-344488">
              <a:spcAft>
                <a:spcPts val="1800"/>
              </a:spcAft>
              <a:buFont typeface="Arial"/>
              <a:buChar char="•"/>
            </a:pPr>
            <a:r>
              <a:rPr lang="en-US" sz="2400" dirty="0" smtClean="0">
                <a:latin typeface="Times New Roman"/>
                <a:cs typeface="Times New Roman"/>
              </a:rPr>
              <a:t>Ask typical investor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36338" y="313579"/>
            <a:ext cx="5047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Identifying discount rates</a:t>
            </a:r>
          </a:p>
        </p:txBody>
      </p:sp>
    </p:spTree>
    <p:extLst>
      <p:ext uri="{BB962C8B-B14F-4D97-AF65-F5344CB8AC3E}">
        <p14:creationId xmlns:p14="http://schemas.microsoft.com/office/powerpoint/2010/main" val="4172205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06206" y="1524000"/>
            <a:ext cx="10211582" cy="480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ts val="2400"/>
              </a:spcAft>
            </a:pPr>
            <a:r>
              <a:rPr lang="en-US" sz="24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Direct Capitalization:  Used to convert a single year’s CF estimate into an indication of value.</a:t>
            </a:r>
          </a:p>
          <a:p>
            <a:pPr lvl="1" eaLnBrk="1" hangingPunct="1">
              <a:spcAft>
                <a:spcPts val="2400"/>
              </a:spcAft>
            </a:pPr>
            <a:r>
              <a:rPr lang="en-US" sz="24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Multipliers</a:t>
            </a:r>
            <a:endParaRPr lang="en-US" sz="24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lvl="1" eaLnBrk="1" hangingPunct="1">
              <a:spcAft>
                <a:spcPts val="2400"/>
              </a:spcAft>
            </a:pPr>
            <a:r>
              <a:rPr lang="en-US" sz="24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Capitalization </a:t>
            </a:r>
            <a:r>
              <a:rPr lang="en-US" sz="24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Rates</a:t>
            </a:r>
            <a:endParaRPr lang="en-US" sz="24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spcAft>
                <a:spcPts val="2400"/>
              </a:spcAft>
            </a:pPr>
            <a:r>
              <a:rPr lang="en-US" sz="24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Yield Capitalization (Discounted Cash Flow Analysis – DCF):  Used to convert a stream of income estimates, including reversion, into an indication of value.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5127" y="389280"/>
            <a:ext cx="541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Income approach techniques</a:t>
            </a:r>
          </a:p>
        </p:txBody>
      </p:sp>
    </p:spTree>
    <p:extLst>
      <p:ext uri="{BB962C8B-B14F-4D97-AF65-F5344CB8AC3E}">
        <p14:creationId xmlns:p14="http://schemas.microsoft.com/office/powerpoint/2010/main" val="487283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49950" y="1524000"/>
            <a:ext cx="9163203" cy="449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A </a:t>
            </a: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cap rate is applied to the first year of operating income to determine the value.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Capitalization Rate – Ratio of some measure of cash flow from an investment to the value of that investment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.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Ensure comparable cap rates (e.g. leases, tenants, physical, location, TI/CAPEX)</a:t>
            </a:r>
          </a:p>
          <a:p>
            <a:pPr eaLnBrk="1" hangingPunct="1">
              <a:spcAft>
                <a:spcPts val="2400"/>
              </a:spcAft>
            </a:pPr>
            <a:endParaRPr lang="en-US" sz="2800" dirty="0" smtClean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spcAft>
                <a:spcPts val="2400"/>
              </a:spcAft>
            </a:pP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spcAft>
                <a:spcPts val="2400"/>
              </a:spcAft>
              <a:buFont typeface="Wingdings" pitchFamily="-107" charset="2"/>
              <a:buNone/>
            </a:pP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4528" y="313578"/>
            <a:ext cx="5930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Direct capitalization approach</a:t>
            </a:r>
          </a:p>
        </p:txBody>
      </p:sp>
    </p:spTree>
    <p:extLst>
      <p:ext uri="{BB962C8B-B14F-4D97-AF65-F5344CB8AC3E}">
        <p14:creationId xmlns:p14="http://schemas.microsoft.com/office/powerpoint/2010/main" val="204563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9343" y="1271647"/>
            <a:ext cx="9063680" cy="3124201"/>
          </a:xfrm>
        </p:spPr>
        <p:txBody>
          <a:bodyPr>
            <a:normAutofit lnSpcReduction="10000"/>
          </a:bodyPr>
          <a:lstStyle/>
          <a:p>
            <a:pPr>
              <a:lnSpc>
                <a:spcPct val="140000"/>
              </a:lnSpc>
              <a:buNone/>
            </a:pPr>
            <a:r>
              <a:rPr lang="en-US" dirty="0" smtClean="0">
                <a:latin typeface="Times New Roman"/>
                <a:cs typeface="Times New Roman"/>
              </a:rPr>
              <a:t>Advantages: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Quick assessment of value 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Cap rate and multiplier come from property market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ea typeface="Times New Roman" pitchFamily="-107" charset="0"/>
                <a:cs typeface="Times New Roman"/>
              </a:rPr>
              <a:t>Direct Capitalization is good for new investors and is good when comparable sales are present.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46874" y="313578"/>
            <a:ext cx="5930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Direct capitalization approach</a:t>
            </a:r>
          </a:p>
        </p:txBody>
      </p:sp>
    </p:spTree>
    <p:extLst>
      <p:ext uri="{BB962C8B-B14F-4D97-AF65-F5344CB8AC3E}">
        <p14:creationId xmlns:p14="http://schemas.microsoft.com/office/powerpoint/2010/main" val="3540911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899" y="1271647"/>
            <a:ext cx="9139124" cy="3124201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dirty="0" smtClean="0">
                <a:latin typeface="Times New Roman"/>
                <a:cs typeface="Times New Roman"/>
              </a:rPr>
              <a:t>Disadvantages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Derived from single year data, assumption of expected changes in income is the same for subject and comp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Which cap rate to use?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Not indication whether good investment; just reasonable based on what other investors paid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Doesn’t account for future </a:t>
            </a:r>
            <a:r>
              <a:rPr lang="en-US" dirty="0" err="1" smtClean="0">
                <a:latin typeface="Times New Roman"/>
                <a:cs typeface="Times New Roman"/>
              </a:rPr>
              <a:t>CFs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5910" y="300751"/>
            <a:ext cx="5047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Identifying Discount rates</a:t>
            </a:r>
          </a:p>
        </p:txBody>
      </p:sp>
    </p:spTree>
    <p:extLst>
      <p:ext uri="{BB962C8B-B14F-4D97-AF65-F5344CB8AC3E}">
        <p14:creationId xmlns:p14="http://schemas.microsoft.com/office/powerpoint/2010/main" val="23913128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62717" y="1393177"/>
            <a:ext cx="9098392" cy="44561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eaLnBrk="1" hangingPunct="1">
              <a:spcAft>
                <a:spcPts val="18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Yield Capitalization is good for checking investor’s required rates of return and is good when comparable sales are lacking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.</a:t>
            </a:r>
          </a:p>
          <a:p>
            <a:pPr eaLnBrk="1" hangingPunct="1">
              <a:spcAft>
                <a:spcPts val="1800"/>
              </a:spcAft>
            </a:pP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Accounts for multiple period </a:t>
            </a:r>
            <a:r>
              <a:rPr lang="en-US" sz="2800" dirty="0" err="1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CFs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. </a:t>
            </a:r>
          </a:p>
          <a:p>
            <a:pPr eaLnBrk="1" hangingPunct="1">
              <a:spcAft>
                <a:spcPts val="18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This is generally done over 5 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years, but depends on typical holding period.</a:t>
            </a: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  <a:p>
            <a:pPr eaLnBrk="1" hangingPunct="1">
              <a:spcAft>
                <a:spcPts val="18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Longer income streams than 5 years are considered unreliable for many reasons.</a:t>
            </a:r>
            <a:r>
              <a:rPr lang="en-US" sz="2800" dirty="0" smtClean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 Why?</a:t>
            </a:r>
          </a:p>
          <a:p>
            <a:pPr eaLnBrk="1" hangingPunct="1">
              <a:spcAft>
                <a:spcPts val="1800"/>
              </a:spcAft>
            </a:pP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8040" y="287923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DCF</a:t>
            </a:r>
          </a:p>
        </p:txBody>
      </p:sp>
    </p:spTree>
    <p:extLst>
      <p:ext uri="{BB962C8B-B14F-4D97-AF65-F5344CB8AC3E}">
        <p14:creationId xmlns:p14="http://schemas.microsoft.com/office/powerpoint/2010/main" val="2273852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0438" y="1172650"/>
            <a:ext cx="9011352" cy="472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ts val="24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Yield capitalization is the most detailed form of appraising as it shows discounted cash flow analysis.</a:t>
            </a:r>
          </a:p>
          <a:p>
            <a:pPr eaLnBrk="1" hangingPunct="1">
              <a:spcAft>
                <a:spcPts val="24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For this very same reason, there is more judgment and more room for error.  </a:t>
            </a:r>
          </a:p>
          <a:p>
            <a:pPr eaLnBrk="1" hangingPunct="1">
              <a:spcAft>
                <a:spcPts val="2400"/>
              </a:spcAft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When expenses and income over a period of time are known, it is a very good indicator of value on investment properties though.</a:t>
            </a:r>
          </a:p>
          <a:p>
            <a:pPr eaLnBrk="1" hangingPunct="1">
              <a:spcAft>
                <a:spcPts val="2400"/>
              </a:spcAft>
            </a:pPr>
            <a:endParaRPr lang="en-US" sz="2800" dirty="0">
              <a:latin typeface="Times New Roman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3173" y="313578"/>
            <a:ext cx="813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DCF</a:t>
            </a:r>
          </a:p>
        </p:txBody>
      </p:sp>
    </p:spTree>
    <p:extLst>
      <p:ext uri="{BB962C8B-B14F-4D97-AF65-F5344CB8AC3E}">
        <p14:creationId xmlns:p14="http://schemas.microsoft.com/office/powerpoint/2010/main" val="4012411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83941" y="1070555"/>
            <a:ext cx="9969613" cy="4535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Aft>
                <a:spcPts val="1800"/>
              </a:spcAft>
              <a:buNone/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Appraisers do not need expenses that are not part of the direct operation of the property.</a:t>
            </a:r>
          </a:p>
          <a:p>
            <a:pPr marL="609600" indent="-609600" eaLnBrk="1" hangingPunct="1">
              <a:spcAft>
                <a:spcPts val="1800"/>
              </a:spcAft>
              <a:buFont typeface="Wingdings" pitchFamily="-107" charset="2"/>
              <a:buAutoNum type="arabicPeriod"/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Financing Costs (Debt)</a:t>
            </a:r>
          </a:p>
          <a:p>
            <a:pPr marL="609600" indent="-609600" eaLnBrk="1" hangingPunct="1">
              <a:spcAft>
                <a:spcPts val="1800"/>
              </a:spcAft>
              <a:buFont typeface="Wingdings" pitchFamily="-107" charset="2"/>
              <a:buAutoNum type="arabicPeriod"/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Income Tax Payments</a:t>
            </a:r>
          </a:p>
          <a:p>
            <a:pPr marL="609600" indent="-609600" eaLnBrk="1" hangingPunct="1">
              <a:spcAft>
                <a:spcPts val="1800"/>
              </a:spcAft>
              <a:buFont typeface="Wingdings" pitchFamily="-107" charset="2"/>
              <a:buAutoNum type="arabicPeriod"/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Depreciation (Accounting procedure)</a:t>
            </a:r>
          </a:p>
          <a:p>
            <a:pPr marL="609600" indent="-609600" eaLnBrk="1" hangingPunct="1">
              <a:spcAft>
                <a:spcPts val="1800"/>
              </a:spcAft>
              <a:buFont typeface="Wingdings" pitchFamily="-107" charset="2"/>
              <a:buAutoNum type="arabicPeriod"/>
            </a:pPr>
            <a:r>
              <a:rPr lang="en-US" sz="2800" dirty="0"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Capital Improvements (Use replacement reserves = no double charge)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11464" y="326406"/>
            <a:ext cx="883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Differences between Investment &amp; Appraisal</a:t>
            </a:r>
          </a:p>
        </p:txBody>
      </p:sp>
    </p:spTree>
    <p:extLst>
      <p:ext uri="{BB962C8B-B14F-4D97-AF65-F5344CB8AC3E}">
        <p14:creationId xmlns:p14="http://schemas.microsoft.com/office/powerpoint/2010/main" val="182386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1461</Words>
  <Application>Microsoft Macintosh PowerPoint</Application>
  <PresentationFormat>Widescreen</PresentationFormat>
  <Paragraphs>241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Calibri</vt:lpstr>
      <vt:lpstr>Lucida Grande</vt:lpstr>
      <vt:lpstr>Times New Roman</vt:lpstr>
      <vt:lpstr>Wingdings</vt:lpstr>
      <vt:lpstr>Arial</vt:lpstr>
      <vt:lpstr>Parallax</vt:lpstr>
      <vt:lpstr>REE4204 – Real Estate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College of Business  </dc:title>
  <dc:creator>Paula Mora</dc:creator>
  <cp:lastModifiedBy>sookie bong</cp:lastModifiedBy>
  <cp:revision>20</cp:revision>
  <dcterms:created xsi:type="dcterms:W3CDTF">2015-08-25T19:41:00Z</dcterms:created>
  <dcterms:modified xsi:type="dcterms:W3CDTF">2017-08-29T21:36:21Z</dcterms:modified>
</cp:coreProperties>
</file>